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48" r:id="rId1"/>
  </p:sldMasterIdLst>
  <p:notesMasterIdLst>
    <p:notesMasterId r:id="rId35"/>
  </p:notesMasterIdLst>
  <p:sldIdLst>
    <p:sldId id="262" r:id="rId2"/>
    <p:sldId id="347" r:id="rId3"/>
    <p:sldId id="263" r:id="rId4"/>
    <p:sldId id="311" r:id="rId5"/>
    <p:sldId id="350" r:id="rId6"/>
    <p:sldId id="349" r:id="rId7"/>
    <p:sldId id="316" r:id="rId8"/>
    <p:sldId id="339" r:id="rId9"/>
    <p:sldId id="273" r:id="rId10"/>
    <p:sldId id="340" r:id="rId11"/>
    <p:sldId id="276" r:id="rId12"/>
    <p:sldId id="277" r:id="rId13"/>
    <p:sldId id="278" r:id="rId14"/>
    <p:sldId id="341" r:id="rId15"/>
    <p:sldId id="280" r:id="rId16"/>
    <p:sldId id="281" r:id="rId17"/>
    <p:sldId id="282" r:id="rId18"/>
    <p:sldId id="317" r:id="rId19"/>
    <p:sldId id="351" r:id="rId20"/>
    <p:sldId id="352" r:id="rId21"/>
    <p:sldId id="288" r:id="rId22"/>
    <p:sldId id="355" r:id="rId23"/>
    <p:sldId id="290" r:id="rId24"/>
    <p:sldId id="291" r:id="rId25"/>
    <p:sldId id="322" r:id="rId26"/>
    <p:sldId id="293" r:id="rId27"/>
    <p:sldId id="295" r:id="rId28"/>
    <p:sldId id="298" r:id="rId29"/>
    <p:sldId id="328" r:id="rId30"/>
    <p:sldId id="306" r:id="rId31"/>
    <p:sldId id="331" r:id="rId32"/>
    <p:sldId id="345" r:id="rId33"/>
    <p:sldId id="354" r:id="rId34"/>
  </p:sldIdLst>
  <p:sldSz cx="9144000" cy="6858000" type="screen4x3"/>
  <p:notesSz cx="6858000" cy="9144000"/>
  <p:embeddedFontLst>
    <p:embeddedFont>
      <p:font typeface="MS PGothic" pitchFamily="34" charset="-128"/>
      <p:regular r:id="rId36"/>
    </p:embeddedFont>
  </p:embeddedFontLst>
  <p:custDataLst>
    <p:tags r:id="rId3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webPr encoding="windows-1252"/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vertBarState="maximized">
    <p:restoredLeft sz="15620"/>
    <p:restoredTop sz="94660"/>
  </p:normalViewPr>
  <p:slideViewPr>
    <p:cSldViewPr>
      <p:cViewPr varScale="1">
        <p:scale>
          <a:sx n="97" d="100"/>
          <a:sy n="97" d="100"/>
        </p:scale>
        <p:origin x="-114" y="-2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68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00E84B-AFB7-4E1F-88B6-7160FB1012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FAE8A0-903E-4FA9-8AFC-B875AFC83B78}" type="slidenum">
              <a:rPr lang="en-US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20000">
              <a:srgbClr val="000040"/>
            </a:gs>
            <a:gs pos="50000">
              <a:srgbClr val="400040"/>
            </a:gs>
            <a:gs pos="75000">
              <a:srgbClr val="8F0040"/>
            </a:gs>
            <a:gs pos="89999">
              <a:srgbClr val="F27300"/>
            </a:gs>
            <a:gs pos="100000">
              <a:srgbClr val="FFB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45D41F-8A18-4D9F-89B1-52D65E8B0DA0}" type="slidenum">
              <a:rPr lang="en-US"/>
              <a:pPr/>
              <a:t>10</a:t>
            </a:fld>
            <a:endParaRPr lang="en-US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7388"/>
            <a:ext cx="4572000" cy="3429000"/>
          </a:xfrm>
          <a:solidFill>
            <a:srgbClr val="FFFFFF"/>
          </a:solidFill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3213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6" tIns="45714" rIns="91426" bIns="45714"/>
          <a:lstStyle/>
          <a:p>
            <a:pPr eaLnBrk="1" hangingPunct="1"/>
            <a:endParaRPr lang="el-GR" dirty="0" smtClean="0">
              <a:solidFill>
                <a:srgbClr val="000000"/>
              </a:solidFill>
              <a:cs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CC35CAF-53C5-4CB3-8A22-6693845A1EC4}" type="slidenum">
              <a:rPr lang="en-US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0A0A055-DBC3-4F29-A35D-0758CBB5ABA1}" type="slidenum">
              <a:rPr lang="en-US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06B0BA-EC69-4149-AC27-92F44290224C}" type="slidenum">
              <a:rPr lang="en-US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20000">
              <a:srgbClr val="000040"/>
            </a:gs>
            <a:gs pos="50000">
              <a:srgbClr val="400040"/>
            </a:gs>
            <a:gs pos="75000">
              <a:srgbClr val="8F0040"/>
            </a:gs>
            <a:gs pos="89999">
              <a:srgbClr val="F27300"/>
            </a:gs>
            <a:gs pos="100000">
              <a:srgbClr val="FFB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8D3EF1C-3B47-4A51-AAA0-8E20F03D59DC}" type="slidenum">
              <a:rPr lang="en-US"/>
              <a:pPr/>
              <a:t>14</a:t>
            </a:fld>
            <a:endParaRPr lang="en-US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7388"/>
            <a:ext cx="4572000" cy="3429000"/>
          </a:xfrm>
          <a:solidFill>
            <a:srgbClr val="FFFFFF"/>
          </a:solidFill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3213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6" tIns="45714" rIns="91426" bIns="45714"/>
          <a:lstStyle/>
          <a:p>
            <a:pPr eaLnBrk="1" hangingPunct="1"/>
            <a:r>
              <a:rPr lang="el-GR" b="1" smtClean="0">
                <a:solidFill>
                  <a:srgbClr val="000000"/>
                </a:solidFill>
                <a:cs typeface="Arial" charset="0"/>
              </a:rPr>
              <a:t>Figure 14.6: </a:t>
            </a:r>
            <a:r>
              <a:rPr lang="el-GR" smtClean="0">
                <a:solidFill>
                  <a:srgbClr val="000000"/>
                </a:solidFill>
                <a:cs typeface="Arial" charset="0"/>
              </a:rPr>
              <a:t>The approximate relationship between the id, ego, and superego, and the levels of awareness.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A74761-84DF-4372-9D3E-0261A0190D4F}" type="slidenum">
              <a:rPr lang="en-US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034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8FAC666-DA73-4F85-B082-071E0FC37C97}" type="slidenum">
              <a:rPr lang="en-US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04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F4E7E3-1D04-434F-9382-6D6B3F156F31}" type="slidenum">
              <a:rPr lang="en-US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085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D47FAF-38FE-4EDA-84F6-9E975B4DF143}" type="slidenum">
              <a:rPr lang="en-US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157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EB51CD-411A-47FA-A3F3-A905FFCB7BCF}" type="slidenum">
              <a:rPr lang="en-US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177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8A63B2-641D-4B99-A069-F73E5A22A3CE}" type="slidenum">
              <a:rPr lang="en-US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63344-09ED-4E3D-A511-093364AE36EC}" type="slidenum">
              <a:rPr lang="en-US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208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A5B65F0-6091-42BC-B652-38E22FD5EB5B}" type="slidenum">
              <a:rPr lang="en-US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218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25D8A4-6032-4115-BAED-E37353B3FA0D}" type="slidenum">
              <a:rPr lang="en-US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239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06F1EB-F007-4EB9-8899-D57A60ECDFA0}" type="slidenum">
              <a:rPr lang="en-US"/>
              <a:pPr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90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290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EB008C-1A60-4584-9AAD-BDE72383BE43}" type="slidenum">
              <a:rPr lang="en-US"/>
              <a:pPr/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0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402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A8D7ED4-775D-4EF2-B50A-4063EDBED33A}" type="slidenum">
              <a:rPr lang="en-US"/>
              <a:pPr/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623DC7-C5D0-47A7-80C5-4DD30F743F64}" type="slidenum">
              <a:rPr lang="en-US"/>
              <a:pPr/>
              <a:t>3</a:t>
            </a:fld>
            <a:endParaRPr lang="en-US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438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443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458198-1FB3-42CD-BEBB-3C51086CE734}" type="slidenum">
              <a:rPr lang="en-US"/>
              <a:pPr/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54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454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64644B1-6546-4A33-9F8D-44ABBEDC1CB1}" type="slidenum">
              <a:rPr lang="en-US"/>
              <a:pPr/>
              <a:t>31</a:t>
            </a:fld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20000">
              <a:srgbClr val="000040"/>
            </a:gs>
            <a:gs pos="50000">
              <a:srgbClr val="400040"/>
            </a:gs>
            <a:gs pos="75000">
              <a:srgbClr val="8F0040"/>
            </a:gs>
            <a:gs pos="89999">
              <a:srgbClr val="F27300"/>
            </a:gs>
            <a:gs pos="100000">
              <a:srgbClr val="FFB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65A42B-83C0-44D1-89C7-550D2FE3B532}" type="slidenum">
              <a:rPr lang="en-US"/>
              <a:pPr/>
              <a:t>32</a:t>
            </a:fld>
            <a:endParaRPr lang="en-US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7388"/>
            <a:ext cx="4572000" cy="3429000"/>
          </a:xfrm>
          <a:solidFill>
            <a:srgbClr val="FFFFFF"/>
          </a:solidFill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3213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6" tIns="45714" rIns="91426" bIns="45714"/>
          <a:lstStyle/>
          <a:p>
            <a:pPr eaLnBrk="1" hangingPunct="1"/>
            <a:r>
              <a:rPr lang="el-GR" b="1" smtClean="0">
                <a:solidFill>
                  <a:srgbClr val="000000"/>
                </a:solidFill>
                <a:cs typeface="Arial" charset="0"/>
              </a:rPr>
              <a:t>Figure 14.10: </a:t>
            </a:r>
            <a:r>
              <a:rPr lang="el-GR" smtClean="0">
                <a:solidFill>
                  <a:srgbClr val="000000"/>
                </a:solidFill>
                <a:cs typeface="Arial" charset="0"/>
              </a:rPr>
              <a:t>Inkblots similar to those used on the Rorschach. What do you see?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0FD366-0330-4CA9-8B3F-F5B3FC44EF89}" type="slidenum">
              <a:rPr lang="en-US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400E84B-AFB7-4E1F-88B6-7160FB10129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7C948B-8AC8-494B-9954-EB8BD82DA855}" type="slidenum">
              <a:rPr lang="en-US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20000">
              <a:srgbClr val="000040"/>
            </a:gs>
            <a:gs pos="50000">
              <a:srgbClr val="400040"/>
            </a:gs>
            <a:gs pos="75000">
              <a:srgbClr val="8F0040"/>
            </a:gs>
            <a:gs pos="89999">
              <a:srgbClr val="F27300"/>
            </a:gs>
            <a:gs pos="100000">
              <a:srgbClr val="FFBF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F719445-2902-4FFB-AD37-6B7D89C31D11}" type="slidenum">
              <a:rPr lang="en-US"/>
              <a:pPr/>
              <a:t>8</a:t>
            </a:fld>
            <a:endParaRPr lang="en-US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7388"/>
            <a:ext cx="4572000" cy="3429000"/>
          </a:xfrm>
          <a:solidFill>
            <a:srgbClr val="FFFFFF"/>
          </a:solidFill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4343400"/>
            <a:ext cx="5032375" cy="4113213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26" tIns="45714" rIns="91426" bIns="45714"/>
          <a:lstStyle/>
          <a:p>
            <a:pPr eaLnBrk="1" hangingPunct="1"/>
            <a:endParaRPr lang="el-GR" dirty="0" smtClean="0">
              <a:solidFill>
                <a:srgbClr val="000000"/>
              </a:solidFill>
              <a:cs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F9EC68-B99F-4B53-8837-0EBAA3212327}" type="slidenum">
              <a:rPr lang="en-US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41538"/>
            <a:ext cx="7772400" cy="1431925"/>
          </a:xfrm>
        </p:spPr>
        <p:txBody>
          <a:bodyPr anchor="ctr">
            <a:sp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3941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3941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2570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2570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2570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MS PGothic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819400"/>
            <a:ext cx="7772400" cy="1143000"/>
          </a:xfrm>
        </p:spPr>
        <p:txBody>
          <a:bodyPr/>
          <a:lstStyle/>
          <a:p>
            <a:pPr eaLnBrk="1" hangingPunct="1"/>
            <a:r>
              <a:rPr lang="en-US" sz="4400" dirty="0" smtClean="0"/>
              <a:t>Chapter 14 </a:t>
            </a:r>
            <a:br>
              <a:rPr lang="en-US" sz="4400" dirty="0" smtClean="0"/>
            </a:br>
            <a:r>
              <a:rPr lang="en-US" sz="4400" dirty="0" smtClean="0"/>
              <a:t>Personality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1" descr="14p47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57600" y="53975"/>
            <a:ext cx="5289550" cy="680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531" name="Rectangle 3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8478838" y="6562725"/>
            <a:ext cx="665162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058" tIns="41029" rIns="82058" bIns="41029"/>
          <a:lstStyle/>
          <a:p>
            <a:pPr algn="r" defTabSz="820738"/>
            <a:r>
              <a:rPr lang="en-US" sz="1400" b="1"/>
              <a:t>p. 470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304800"/>
            <a:ext cx="3200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l-GR" dirty="0" smtClean="0">
                <a:solidFill>
                  <a:srgbClr val="000000"/>
                </a:solidFill>
                <a:cs typeface="Arial" charset="0"/>
              </a:rPr>
              <a:t>Freud considered personality an expression of two conflicting forces, life instincts and the death instinct. Both are symbolized in this drawing by Allen Gilbert.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Freud’s Psychoanalytic Theory: The Id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2740025"/>
          </a:xfrm>
        </p:spPr>
        <p:txBody>
          <a:bodyPr/>
          <a:lstStyle/>
          <a:p>
            <a:pPr eaLnBrk="1" hangingPunct="1"/>
            <a:r>
              <a:rPr lang="en-US" smtClean="0"/>
              <a:t>Innate biological instincts and urges; self-serving, irrational, and totally unconscious</a:t>
            </a:r>
          </a:p>
          <a:p>
            <a:pPr eaLnBrk="1" hangingPunct="1"/>
            <a:r>
              <a:rPr lang="en-US" smtClean="0"/>
              <a:t>Works via Pleasure Principle: Wishes to have its desires (pleasurable) satisfied NOW, without waiting and regardless of the consequences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Freud’s Psychoanalytic Theory: The Ego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971675"/>
          </a:xfrm>
        </p:spPr>
        <p:txBody>
          <a:bodyPr/>
          <a:lstStyle/>
          <a:p>
            <a:pPr eaLnBrk="1" hangingPunct="1"/>
            <a:r>
              <a:rPr lang="en-US" smtClean="0"/>
              <a:t>Executive; directs id energies</a:t>
            </a:r>
          </a:p>
          <a:p>
            <a:pPr eaLnBrk="1" hangingPunct="1"/>
            <a:r>
              <a:rPr lang="en-US" smtClean="0"/>
              <a:t>Partially conscious and partially unconscious</a:t>
            </a:r>
          </a:p>
          <a:p>
            <a:pPr eaLnBrk="1" hangingPunct="1"/>
            <a:r>
              <a:rPr lang="en-US" smtClean="0"/>
              <a:t>Works via Reality Principle: Delays action until it is practical and/or appropriate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Freud’s Psychoanalytic Theory: The Superego</a:t>
            </a:r>
            <a:endParaRPr lang="en-US" sz="1800" smtClean="0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2767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Judge or censor for thoughts and actions of the ego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Superego comes from our parents or caregivers; guilt comes from the superego 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Two parts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Conscience: Reflects actions for which a person has been punished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Ego Ideal: Second part of the superego; reflects behavior one’s parents approved of or rewarded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1" descr="140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8900" y="712788"/>
            <a:ext cx="8964613" cy="543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27" name="Rectangle 3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7662863" y="6562725"/>
            <a:ext cx="1481137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058" tIns="41029" rIns="82058" bIns="41029"/>
          <a:lstStyle/>
          <a:p>
            <a:pPr algn="r" defTabSz="820738"/>
            <a:r>
              <a:rPr lang="en-US" sz="1400" b="1"/>
              <a:t>Fig. 14-6, p. 471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Freudian Dynamics of Personality and Anxieties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679825"/>
          </a:xfrm>
        </p:spPr>
        <p:txBody>
          <a:bodyPr/>
          <a:lstStyle/>
          <a:p>
            <a:pPr eaLnBrk="1" hangingPunct="1"/>
            <a:r>
              <a:rPr lang="en-US" smtClean="0"/>
              <a:t>Ego is always caught in the middle of battles between superego’s desires for moral behavior and the id’s desires for immediate gratification</a:t>
            </a:r>
          </a:p>
          <a:p>
            <a:pPr eaLnBrk="1" hangingPunct="1"/>
            <a:r>
              <a:rPr lang="en-US" smtClean="0"/>
              <a:t>Neurotic Anxiety: Caused by id impulses that the ego can barely control</a:t>
            </a:r>
          </a:p>
          <a:p>
            <a:pPr eaLnBrk="1" hangingPunct="1"/>
            <a:r>
              <a:rPr lang="en-US" smtClean="0"/>
              <a:t>Moral Anxiety: Comes from threats of punishment from the superego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Freud: Levels of Awareness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252788"/>
          </a:xfrm>
        </p:spPr>
        <p:txBody>
          <a:bodyPr/>
          <a:lstStyle/>
          <a:p>
            <a:pPr eaLnBrk="1" hangingPunct="1"/>
            <a:r>
              <a:rPr lang="en-US" smtClean="0"/>
              <a:t>Unconscious: Holds repressed memories and emotions and the id’s instinctual drives</a:t>
            </a:r>
          </a:p>
          <a:p>
            <a:pPr eaLnBrk="1" hangingPunct="1"/>
            <a:r>
              <a:rPr lang="en-US" smtClean="0"/>
              <a:t>Conscious: Everything you are aware of at a given moment including thoughts, perceptions, feelings, and memories</a:t>
            </a:r>
          </a:p>
          <a:p>
            <a:pPr eaLnBrk="1" hangingPunct="1"/>
            <a:r>
              <a:rPr lang="en-US" smtClean="0"/>
              <a:t>Preconscious: Material that can easily be brought into awareness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Freudian Personality Development</a:t>
            </a:r>
            <a:endParaRPr lang="en-US" b="0" smtClean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4226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Develops in stages; everyone goes through same stages in same order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Majority of personality is formed before age 6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Erogenous Zone: Area on body capable of producing pleasure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Fixation: Unresolved conflict or emotional hang-up caused by overindulgence or frustration</a:t>
            </a:r>
            <a:endParaRPr lang="en-US" sz="20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When was this brilliant man ever wrong?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5004447"/>
          </a:xfrm>
        </p:spPr>
        <p:txBody>
          <a:bodyPr/>
          <a:lstStyle/>
          <a:p>
            <a:pPr eaLnBrk="1" hangingPunct="1"/>
            <a:r>
              <a:rPr lang="en-US" dirty="0" smtClean="0"/>
              <a:t>Oedipus Conflict: For boys only. Boy feels rivalry with his father for his mother’s affection. Boy may feel threatened by father (castration anxiety). To resolve, boy must </a:t>
            </a:r>
            <a:r>
              <a:rPr lang="en-US" i="1" dirty="0" smtClean="0"/>
              <a:t>identify</a:t>
            </a:r>
            <a:r>
              <a:rPr lang="en-US" dirty="0" smtClean="0"/>
              <a:t> with his father (i.e., become more like him and adopt his heterosexual beliefs)</a:t>
            </a:r>
          </a:p>
          <a:p>
            <a:pPr eaLnBrk="1" hangingPunct="1"/>
            <a:r>
              <a:rPr lang="en-US" dirty="0" smtClean="0"/>
              <a:t>Elektra Complex: Girl loves her father and competes with her mother. Girl identifies with her mother more slowly because she already feels castrated</a:t>
            </a:r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0"/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0"/>
                                        <p:tgtEl>
                                          <p:spTgt spid="33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Freud’s Word Associations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884140"/>
          </a:xfrm>
        </p:spPr>
        <p:txBody>
          <a:bodyPr/>
          <a:lstStyle/>
          <a:p>
            <a:r>
              <a:rPr lang="en-US" dirty="0" smtClean="0"/>
              <a:t>Select one of the following words:</a:t>
            </a:r>
          </a:p>
          <a:p>
            <a:r>
              <a:rPr lang="en-US" dirty="0" smtClean="0"/>
              <a:t>Mother, father, death, birth, gun, love, failure, breast, rival</a:t>
            </a:r>
          </a:p>
          <a:p>
            <a:r>
              <a:rPr lang="en-US" dirty="0" smtClean="0"/>
              <a:t>Then write the FIRST word that comes to mind after selecting from the list</a:t>
            </a:r>
          </a:p>
          <a:p>
            <a:r>
              <a:rPr lang="en-US" dirty="0" smtClean="0"/>
              <a:t>Then write the first word that comes to mind from THAT word you wrote</a:t>
            </a:r>
          </a:p>
          <a:p>
            <a:r>
              <a:rPr lang="en-US" dirty="0" smtClean="0"/>
              <a:t>Repeat this process 10 times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did you end up?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711785"/>
          </a:xfrm>
        </p:spPr>
        <p:txBody>
          <a:bodyPr/>
          <a:lstStyle/>
          <a:p>
            <a:r>
              <a:rPr lang="en-US" dirty="0" smtClean="0"/>
              <a:t>Share where you started and where you ended up with a partner. </a:t>
            </a:r>
          </a:p>
          <a:p>
            <a:r>
              <a:rPr lang="en-US" dirty="0" smtClean="0"/>
              <a:t>Explain, as much as you can, HOW you ended up with the word you did. </a:t>
            </a:r>
          </a:p>
          <a:p>
            <a:r>
              <a:rPr lang="en-US" dirty="0" smtClean="0"/>
              <a:t>Does it relate to what’s going on in your life currently? With unresolved sexual trauma or development as a child? Your Oedipus or Electra complex?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Freud’s Disciple: Carl Jung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295400"/>
            <a:ext cx="7772400" cy="5262979"/>
          </a:xfrm>
        </p:spPr>
        <p:txBody>
          <a:bodyPr/>
          <a:lstStyle/>
          <a:p>
            <a:pPr eaLnBrk="1" hangingPunct="1"/>
            <a:r>
              <a:rPr lang="en-US" dirty="0" smtClean="0"/>
              <a:t>Persona: Mask or public self presented to others</a:t>
            </a:r>
          </a:p>
          <a:p>
            <a:pPr eaLnBrk="1" hangingPunct="1"/>
            <a:r>
              <a:rPr lang="en-US" dirty="0" smtClean="0"/>
              <a:t>Personal Unconscious: Individual’s own experiences are stored in here</a:t>
            </a:r>
          </a:p>
          <a:p>
            <a:pPr lvl="2" eaLnBrk="1" hangingPunct="1"/>
            <a:r>
              <a:rPr lang="en-US" dirty="0" smtClean="0"/>
              <a:t>The contents are unique to each individual</a:t>
            </a:r>
          </a:p>
          <a:p>
            <a:pPr eaLnBrk="1" hangingPunct="1"/>
            <a:r>
              <a:rPr lang="en-US" dirty="0" smtClean="0"/>
              <a:t>Collective Unconscious: Unconscious ideas and images shared by all humans</a:t>
            </a:r>
          </a:p>
          <a:p>
            <a:pPr eaLnBrk="1" hangingPunct="1"/>
            <a:r>
              <a:rPr lang="en-US" dirty="0" smtClean="0"/>
              <a:t>Archetypes: Universal idea, image, or pattern found in the collective unconscious</a:t>
            </a:r>
          </a:p>
          <a:p>
            <a:pPr eaLnBrk="1" hangingPunct="1"/>
            <a:r>
              <a:rPr lang="en-US" dirty="0" smtClean="0"/>
              <a:t>Origins of art therapy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Carl Jung’s Extroversion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970318"/>
          </a:xfrm>
        </p:spPr>
        <p:txBody>
          <a:bodyPr/>
          <a:lstStyle/>
          <a:p>
            <a:r>
              <a:rPr lang="en-US" dirty="0" smtClean="0"/>
              <a:t>Jung was the first to coin the term introvert </a:t>
            </a:r>
            <a:r>
              <a:rPr lang="en-US" dirty="0" err="1" smtClean="0"/>
              <a:t>vs</a:t>
            </a:r>
            <a:r>
              <a:rPr lang="en-US" dirty="0" smtClean="0"/>
              <a:t> extrovert.</a:t>
            </a:r>
          </a:p>
          <a:p>
            <a:r>
              <a:rPr lang="en-US" dirty="0" smtClean="0"/>
              <a:t>What are you?</a:t>
            </a:r>
          </a:p>
          <a:p>
            <a:r>
              <a:rPr lang="en-US" dirty="0" smtClean="0"/>
              <a:t>See handout 14.2 </a:t>
            </a:r>
          </a:p>
          <a:p>
            <a:r>
              <a:rPr lang="en-US" dirty="0" smtClean="0"/>
              <a:t>This is an example of a self reported personality test.</a:t>
            </a:r>
          </a:p>
          <a:p>
            <a:r>
              <a:rPr lang="en-US" dirty="0" smtClean="0"/>
              <a:t>Is it valid? (measure what it claims)</a:t>
            </a:r>
          </a:p>
          <a:p>
            <a:r>
              <a:rPr lang="en-US" dirty="0" smtClean="0"/>
              <a:t>Is it reliable? (consistent for same people)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Learning Theories and Some Key Terms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252788"/>
          </a:xfrm>
        </p:spPr>
        <p:txBody>
          <a:bodyPr/>
          <a:lstStyle/>
          <a:p>
            <a:pPr eaLnBrk="1" hangingPunct="1"/>
            <a:r>
              <a:rPr lang="en-US" smtClean="0"/>
              <a:t>Behavioral Personality Theory: Model of personality that emphasizes learning and observable behavior</a:t>
            </a:r>
          </a:p>
          <a:p>
            <a:pPr eaLnBrk="1" hangingPunct="1"/>
            <a:r>
              <a:rPr lang="en-US" smtClean="0"/>
              <a:t>Learning Theorist: Believes that learning shapes our behavior and explains personality</a:t>
            </a:r>
          </a:p>
          <a:p>
            <a:pPr eaLnBrk="1" hangingPunct="1"/>
            <a:r>
              <a:rPr lang="en-US" smtClean="0"/>
              <a:t>Situational Determinants: External causes of our behaviors</a:t>
            </a:r>
            <a:endParaRPr lang="en-US" sz="20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Dollard and Miller’s Theory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851275"/>
          </a:xfrm>
        </p:spPr>
        <p:txBody>
          <a:bodyPr/>
          <a:lstStyle/>
          <a:p>
            <a:pPr eaLnBrk="1" hangingPunct="1"/>
            <a:r>
              <a:rPr lang="en-US" smtClean="0"/>
              <a:t>Habit: Learned behavior pattern</a:t>
            </a:r>
          </a:p>
          <a:p>
            <a:pPr eaLnBrk="1" hangingPunct="1"/>
            <a:r>
              <a:rPr lang="en-US" smtClean="0"/>
              <a:t>Drive: Any stimulus strong enough to goad a person into action (like hunger)</a:t>
            </a:r>
          </a:p>
          <a:p>
            <a:pPr eaLnBrk="1" hangingPunct="1"/>
            <a:r>
              <a:rPr lang="en-US" smtClean="0"/>
              <a:t>Cue: Signals from the environment that guide responses</a:t>
            </a:r>
          </a:p>
          <a:p>
            <a:pPr eaLnBrk="1" hangingPunct="1"/>
            <a:r>
              <a:rPr lang="en-US" smtClean="0"/>
              <a:t>Response: Any behavior, either internal or observable; actions</a:t>
            </a:r>
          </a:p>
          <a:p>
            <a:pPr eaLnBrk="1" hangingPunct="1"/>
            <a:r>
              <a:rPr lang="en-US" smtClean="0"/>
              <a:t>Reward: Positive reinforcement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Some More Key Terms</a:t>
            </a:r>
          </a:p>
        </p:txBody>
      </p:sp>
      <p:sp>
        <p:nvSpPr>
          <p:cNvPr id="4608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885950"/>
          </a:xfrm>
        </p:spPr>
        <p:txBody>
          <a:bodyPr/>
          <a:lstStyle/>
          <a:p>
            <a:pPr eaLnBrk="1" hangingPunct="1"/>
            <a:r>
              <a:rPr lang="en-US" smtClean="0"/>
              <a:t>Self-efficacy (Bandura): Belief in your capacity to produce a desired result</a:t>
            </a:r>
          </a:p>
          <a:p>
            <a:pPr eaLnBrk="1" hangingPunct="1"/>
            <a:r>
              <a:rPr lang="en-US" smtClean="0"/>
              <a:t>Social Reinforcement: Praise, attention, approval, and/or affection from others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Critical Childhood Situations from Learning theory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022366"/>
          </a:xfrm>
        </p:spPr>
        <p:txBody>
          <a:bodyPr/>
          <a:lstStyle/>
          <a:p>
            <a:pPr eaLnBrk="1" hangingPunct="1"/>
            <a:r>
              <a:rPr lang="en-US" dirty="0" smtClean="0"/>
              <a:t>Feeding</a:t>
            </a:r>
          </a:p>
          <a:p>
            <a:pPr eaLnBrk="1" hangingPunct="1"/>
            <a:r>
              <a:rPr lang="en-US" dirty="0" smtClean="0"/>
              <a:t>Toilet or cleanliness training</a:t>
            </a:r>
          </a:p>
          <a:p>
            <a:pPr eaLnBrk="1" hangingPunct="1"/>
            <a:r>
              <a:rPr lang="en-US" dirty="0" smtClean="0"/>
              <a:t>Sex training</a:t>
            </a:r>
          </a:p>
          <a:p>
            <a:pPr eaLnBrk="1" hangingPunct="1"/>
            <a:r>
              <a:rPr lang="en-US" dirty="0" smtClean="0"/>
              <a:t>Learning to express anger or aggression</a:t>
            </a:r>
          </a:p>
          <a:p>
            <a:pPr eaLnBrk="1" hangingPunct="1"/>
            <a:r>
              <a:rPr lang="en-US" dirty="0" smtClean="0"/>
              <a:t>When done improperly, these have huge consequences for adult development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Humanism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33369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Approach that focuses on human experience, problems, potentials, and ideals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Human Nature: Traits, qualities, potentials, and behavior patterns most characteristic of humans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Free Choice: Ability to choose that is NOT controlled by genetics, learning, or unconscious forces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Carl Rogers’ Self Theory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7772400" cy="46609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/>
              <a:t>Fully Functioning Person: Lives in harmony with his/her deepest feelings and impulses 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Self: Flexible and changing perception of one’s identity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Self-Image: Total subjective perception of your body and personality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Incongruence: Exists when there is a discrepancy between one’s experiences and self-image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/>
              <a:t>Ideal Self: Idealized image of oneself (the person one would like to be)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All of these personality theories are derived from personality assessments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2850011"/>
          </a:xfrm>
        </p:spPr>
        <p:txBody>
          <a:bodyPr/>
          <a:lstStyle/>
          <a:p>
            <a:pPr eaLnBrk="1" hangingPunct="1"/>
            <a:r>
              <a:rPr lang="en-US" dirty="0" smtClean="0"/>
              <a:t>Reliability: Does a test give close to the same score each time it is given to the same person?</a:t>
            </a:r>
          </a:p>
          <a:p>
            <a:pPr eaLnBrk="1" hangingPunct="1"/>
            <a:r>
              <a:rPr lang="en-US" dirty="0" smtClean="0"/>
              <a:t>Validity: Does the test measure what it claims to measure?</a:t>
            </a:r>
          </a:p>
          <a:p>
            <a:pPr eaLnBrk="1" hangingPunct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609600"/>
            <a:ext cx="7772400" cy="990600"/>
          </a:xfrm>
        </p:spPr>
        <p:txBody>
          <a:bodyPr/>
          <a:lstStyle/>
          <a:p>
            <a:pPr eaLnBrk="1" hangingPunct="1"/>
            <a:r>
              <a:rPr lang="en-US" smtClean="0"/>
              <a:t>Defining Some Terms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10527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Personality: A person’s unique pattern of thinking, emotion, and behavior; the consistency of who you are, have been, and will become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Character: Personal characteristics that have been judged or evaluated; desirable or undesirable qualities</a:t>
            </a:r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Temperament: Hereditary aspects of personality, including sensitivity, moods, irritability, and distractibility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Projective Tests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2899255"/>
          </a:xfrm>
        </p:spPr>
        <p:txBody>
          <a:bodyPr/>
          <a:lstStyle/>
          <a:p>
            <a:pPr eaLnBrk="1" hangingPunct="1"/>
            <a:r>
              <a:rPr lang="en-US" dirty="0" smtClean="0"/>
              <a:t>Psychological tests that use ambiguous or unstructured stimuli; person needs to describe the stimuli or make up stories about them</a:t>
            </a:r>
          </a:p>
          <a:p>
            <a:pPr eaLnBrk="1" hangingPunct="1"/>
            <a:r>
              <a:rPr lang="en-US" sz="3200" dirty="0" smtClean="0"/>
              <a:t>Example: TAT test, Freud’s Word </a:t>
            </a:r>
            <a:r>
              <a:rPr lang="en-US" sz="3200" dirty="0" err="1" smtClean="0"/>
              <a:t>Assocations</a:t>
            </a:r>
            <a:endParaRPr lang="en-US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Rorschach Technique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373188"/>
          </a:xfrm>
        </p:spPr>
        <p:txBody>
          <a:bodyPr/>
          <a:lstStyle/>
          <a:p>
            <a:pPr eaLnBrk="1" hangingPunct="1"/>
            <a:r>
              <a:rPr lang="en-US" smtClean="0"/>
              <a:t>Developed by Swiss psychologist Hermann Rorschach; contains 10 standardized inkblots (the “inkblot” test)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1" descr="14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8900" y="1806575"/>
            <a:ext cx="8964613" cy="324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2707" name="Rectangle 3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7564438" y="6562725"/>
            <a:ext cx="1579562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058" tIns="41029" rIns="82058" bIns="41029"/>
          <a:lstStyle/>
          <a:p>
            <a:pPr algn="r" defTabSz="820738"/>
            <a:r>
              <a:rPr lang="en-US" sz="1400" b="1"/>
              <a:t>Fig. 14-10, p. 489</a:t>
            </a:r>
          </a:p>
        </p:txBody>
      </p:sp>
      <p:sp>
        <p:nvSpPr>
          <p:cNvPr id="5" name="Rectangle 4"/>
          <p:cNvSpPr/>
          <p:nvPr/>
        </p:nvSpPr>
        <p:spPr>
          <a:xfrm>
            <a:off x="1143000" y="304800"/>
            <a:ext cx="61093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What do you see?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IOU’s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3539430"/>
          </a:xfrm>
        </p:spPr>
        <p:txBody>
          <a:bodyPr/>
          <a:lstStyle/>
          <a:p>
            <a:r>
              <a:rPr lang="en-US" dirty="0" smtClean="0"/>
              <a:t>I like ______ about psychology 202 with Ben.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______ ought to change about psychology 202.</a:t>
            </a:r>
          </a:p>
          <a:p>
            <a:endParaRPr lang="en-US" dirty="0" smtClean="0"/>
          </a:p>
          <a:p>
            <a:r>
              <a:rPr lang="en-US" dirty="0" smtClean="0"/>
              <a:t>Anonymous.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Some More Terms</a:t>
            </a:r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885950"/>
          </a:xfrm>
        </p:spPr>
        <p:txBody>
          <a:bodyPr/>
          <a:lstStyle/>
          <a:p>
            <a:pPr eaLnBrk="1" hangingPunct="1"/>
            <a:r>
              <a:rPr lang="en-US" dirty="0" smtClean="0"/>
              <a:t>Personality Traits: Stable qualities that a person shows in most situations</a:t>
            </a:r>
          </a:p>
          <a:p>
            <a:pPr eaLnBrk="1" hangingPunct="1"/>
            <a:r>
              <a:rPr lang="en-US" dirty="0" smtClean="0"/>
              <a:t>Personality Type: People who have several traits in common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Thematic Apperception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4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1295400"/>
            <a:ext cx="7315200" cy="3930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1219200" y="525780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What is going on in this picture?</a:t>
            </a:r>
          </a:p>
          <a:p>
            <a:r>
              <a:rPr lang="en-US" dirty="0" smtClean="0"/>
              <a:t>What led up to this situation?</a:t>
            </a:r>
          </a:p>
          <a:p>
            <a:r>
              <a:rPr lang="en-US" dirty="0" smtClean="0"/>
              <a:t>What’s going to happen next?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659737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Analyze your partners stories for the following</a:t>
            </a:r>
          </a:p>
          <a:p>
            <a:pPr>
              <a:buNone/>
            </a:pPr>
            <a:r>
              <a:rPr lang="en-US" dirty="0" smtClean="0"/>
              <a:t>patterns or themes:</a:t>
            </a:r>
          </a:p>
          <a:p>
            <a:pPr>
              <a:buNone/>
            </a:pPr>
            <a:r>
              <a:rPr lang="en-US" dirty="0" smtClean="0"/>
              <a:t>Aggression</a:t>
            </a:r>
          </a:p>
          <a:p>
            <a:pPr>
              <a:buNone/>
            </a:pPr>
            <a:r>
              <a:rPr lang="en-US" dirty="0" smtClean="0"/>
              <a:t>Achievement</a:t>
            </a:r>
          </a:p>
          <a:p>
            <a:pPr>
              <a:buNone/>
            </a:pPr>
            <a:r>
              <a:rPr lang="en-US" dirty="0" smtClean="0"/>
              <a:t>Love</a:t>
            </a:r>
          </a:p>
          <a:p>
            <a:pPr>
              <a:buNone/>
            </a:pPr>
            <a:r>
              <a:rPr lang="en-US" dirty="0" smtClean="0"/>
              <a:t>Anger</a:t>
            </a:r>
          </a:p>
          <a:p>
            <a:pPr>
              <a:buNone/>
            </a:pPr>
            <a:r>
              <a:rPr lang="en-US" dirty="0" smtClean="0"/>
              <a:t>Revenge</a:t>
            </a:r>
          </a:p>
          <a:p>
            <a:pPr>
              <a:buNone/>
            </a:pPr>
            <a:r>
              <a:rPr lang="en-US" dirty="0" smtClean="0"/>
              <a:t>Sex</a:t>
            </a:r>
          </a:p>
          <a:p>
            <a:pPr>
              <a:buNone/>
            </a:pPr>
            <a:r>
              <a:rPr lang="en-US" dirty="0" smtClean="0"/>
              <a:t>Other prominent themes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609600" y="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 smtClean="0"/>
              <a:t>Different Personality Theories</a:t>
            </a:r>
          </a:p>
        </p:txBody>
      </p:sp>
      <p:sp>
        <p:nvSpPr>
          <p:cNvPr id="1126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609600" y="1219200"/>
            <a:ext cx="7772400" cy="6641818"/>
          </a:xfrm>
        </p:spPr>
        <p:txBody>
          <a:bodyPr/>
          <a:lstStyle/>
          <a:p>
            <a:pPr eaLnBrk="1" hangingPunct="1"/>
            <a:r>
              <a:rPr lang="en-US" dirty="0" smtClean="0"/>
              <a:t>Trait theories: personality variation</a:t>
            </a:r>
          </a:p>
          <a:p>
            <a:pPr eaLnBrk="1" hangingPunct="1"/>
            <a:r>
              <a:rPr lang="en-US" dirty="0" smtClean="0"/>
              <a:t>Psychodynamic theories: Focus on the inner workings of personality, especially internal conflicts and struggles</a:t>
            </a:r>
          </a:p>
          <a:p>
            <a:pPr eaLnBrk="1" hangingPunct="1"/>
            <a:r>
              <a:rPr lang="en-US" dirty="0" smtClean="0"/>
              <a:t>Social learning Theories: attribute difference in personality to socialization, expectations and mental processes</a:t>
            </a:r>
          </a:p>
          <a:p>
            <a:pPr eaLnBrk="1" hangingPunct="1"/>
            <a:r>
              <a:rPr lang="en-US" dirty="0" smtClean="0"/>
              <a:t>Humanistic theories: Focus on private, subjective experience and personal growth</a:t>
            </a:r>
          </a:p>
          <a:p>
            <a:pPr eaLnBrk="1" hangingPunct="1"/>
            <a:r>
              <a:rPr lang="en-US" dirty="0" smtClean="0"/>
              <a:t>Behaviorist theories: </a:t>
            </a:r>
            <a:r>
              <a:rPr lang="en-US" dirty="0" err="1" smtClean="0"/>
              <a:t>ocus</a:t>
            </a:r>
            <a:r>
              <a:rPr lang="en-US" dirty="0" smtClean="0"/>
              <a:t> on external environment and on effects of conditioning and learning</a:t>
            </a:r>
          </a:p>
          <a:p>
            <a:pPr eaLnBrk="1" hangingPunct="1"/>
            <a:endParaRPr lang="en-US" dirty="0" smtClean="0"/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1" descr="1404"/>
          <p:cNvPicPr preferRelativeResize="0"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63639" y="798604"/>
            <a:ext cx="6075362" cy="5906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5" name="Rectangle 3" hidden="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smtClean="0"/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7662863" y="6562725"/>
            <a:ext cx="1481137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2058" tIns="41029" rIns="82058" bIns="41029"/>
          <a:lstStyle/>
          <a:p>
            <a:pPr algn="r" defTabSz="820738"/>
            <a:r>
              <a:rPr lang="en-US" sz="1400" b="1"/>
              <a:t>Fig. 14-4, p. 466</a:t>
            </a:r>
          </a:p>
        </p:txBody>
      </p:sp>
      <p:sp>
        <p:nvSpPr>
          <p:cNvPr id="5" name="Rectangle 4"/>
          <p:cNvSpPr/>
          <p:nvPr/>
        </p:nvSpPr>
        <p:spPr>
          <a:xfrm>
            <a:off x="1676400" y="0"/>
            <a:ext cx="6248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l-GR" sz="2000" dirty="0" smtClean="0">
                <a:solidFill>
                  <a:srgbClr val="000000"/>
                </a:solidFill>
                <a:cs typeface="Arial" charset="0"/>
              </a:rPr>
              <a:t>The Big Five. According to the five-factor model, basic differences in personality can be “boiled down” to the dimensions shown here.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Psychoanalytic Theory originated by Sigmund Freud, M.D.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18941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mtClean="0"/>
              <a:t>Freud was a Viennese physician who thought his patients’ problems were more emotional than physical</a:t>
            </a:r>
          </a:p>
          <a:p>
            <a:pPr eaLnBrk="1" hangingPunct="1">
              <a:lnSpc>
                <a:spcPct val="80000"/>
              </a:lnSpc>
            </a:pPr>
            <a:r>
              <a:rPr lang="en-US" smtClean="0"/>
              <a:t>Freud began his work by using hypnosis and eventually switched to psychoanalysis</a:t>
            </a:r>
          </a:p>
          <a:p>
            <a:pPr eaLnBrk="1" hangingPunct="1">
              <a:lnSpc>
                <a:spcPct val="80000"/>
              </a:lnSpc>
            </a:pPr>
            <a:r>
              <a:rPr lang="en-US" smtClean="0"/>
              <a:t>Freud had many followers: Jung and Adler, to name a few</a:t>
            </a:r>
          </a:p>
          <a:p>
            <a:pPr eaLnBrk="1" hangingPunct="1">
              <a:lnSpc>
                <a:spcPct val="80000"/>
              </a:lnSpc>
            </a:pPr>
            <a:r>
              <a:rPr lang="en-US" smtClean="0"/>
              <a:t>Freud used cocaine and tobacco and died from oral cancer</a:t>
            </a:r>
          </a:p>
          <a:p>
            <a:pPr eaLnBrk="1" hangingPunct="1">
              <a:lnSpc>
                <a:spcPct val="80000"/>
              </a:lnSpc>
            </a:pPr>
            <a:r>
              <a:rPr lang="en-US" smtClean="0"/>
              <a:t>More than 100 years later, his work is still influential and very controversial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VERSION" val="XP"/>
</p:tagLst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MS PGothic"/>
        <a:cs typeface=""/>
      </a:majorFont>
      <a:minorFont>
        <a:latin typeface="Arial"/>
        <a:ea typeface="MS P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MS PGothic" pitchFamily="3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1398</Words>
  <PresentationFormat>On-screen Show (4:3)</PresentationFormat>
  <Paragraphs>174</Paragraphs>
  <Slides>33</Slides>
  <Notes>33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MS PGothic</vt:lpstr>
      <vt:lpstr>Blank Presentation</vt:lpstr>
      <vt:lpstr>Chapter 14  Personality</vt:lpstr>
      <vt:lpstr>Quiz</vt:lpstr>
      <vt:lpstr>Defining Some Terms</vt:lpstr>
      <vt:lpstr>Some More Terms</vt:lpstr>
      <vt:lpstr>Thematic Apperception Test</vt:lpstr>
      <vt:lpstr>Themes</vt:lpstr>
      <vt:lpstr>Different Personality Theories</vt:lpstr>
      <vt:lpstr>Slide 8</vt:lpstr>
      <vt:lpstr>Psychoanalytic Theory originated by Sigmund Freud, M.D.</vt:lpstr>
      <vt:lpstr>Slide 10</vt:lpstr>
      <vt:lpstr>Freud’s Psychoanalytic Theory: The Id</vt:lpstr>
      <vt:lpstr>Freud’s Psychoanalytic Theory: The Ego</vt:lpstr>
      <vt:lpstr>Freud’s Psychoanalytic Theory: The Superego</vt:lpstr>
      <vt:lpstr>Slide 14</vt:lpstr>
      <vt:lpstr>Freudian Dynamics of Personality and Anxieties</vt:lpstr>
      <vt:lpstr>Freud: Levels of Awareness</vt:lpstr>
      <vt:lpstr>Freudian Personality Development</vt:lpstr>
      <vt:lpstr>When was this brilliant man ever wrong?</vt:lpstr>
      <vt:lpstr>Freud’s Word Associations</vt:lpstr>
      <vt:lpstr>Where did you end up?</vt:lpstr>
      <vt:lpstr>Freud’s Disciple: Carl Jung</vt:lpstr>
      <vt:lpstr>Carl Jung’s Extroversion Test</vt:lpstr>
      <vt:lpstr>Learning Theories and Some Key Terms</vt:lpstr>
      <vt:lpstr>Dollard and Miller’s Theory</vt:lpstr>
      <vt:lpstr>Some More Key Terms</vt:lpstr>
      <vt:lpstr>Critical Childhood Situations from Learning theory</vt:lpstr>
      <vt:lpstr>Humanism</vt:lpstr>
      <vt:lpstr>Carl Rogers’ Self Theory</vt:lpstr>
      <vt:lpstr>All of these personality theories are derived from personality assessments</vt:lpstr>
      <vt:lpstr>Projective Tests</vt:lpstr>
      <vt:lpstr>Rorschach Technique</vt:lpstr>
      <vt:lpstr>Slide 32</vt:lpstr>
      <vt:lpstr>IOU’s</vt:lpstr>
    </vt:vector>
  </TitlesOfParts>
  <Company>you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14: Personality</dc:title>
  <dc:creator>Ben</dc:creator>
  <cp:lastModifiedBy>bbryan</cp:lastModifiedBy>
  <cp:revision>15</cp:revision>
  <dcterms:modified xsi:type="dcterms:W3CDTF">2009-04-28T23:38:38Z</dcterms:modified>
</cp:coreProperties>
</file>